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80" Type="http://schemas.openxmlformats.org/officeDocument/2006/relationships/viewProps" Target="viewProps.xml" /><Relationship Id="rId79" Type="http://schemas.openxmlformats.org/officeDocument/2006/relationships/presProps" Target="presProps.xml" /><Relationship Id="rId1" Type="http://schemas.openxmlformats.org/officeDocument/2006/relationships/slideMaster" Target="slideMasters/slideMaster1.xml" /><Relationship Id="rId82" Type="http://schemas.openxmlformats.org/officeDocument/2006/relationships/tableStyles" Target="tableStyles.xml" /><Relationship Id="rId81" Type="http://schemas.openxmlformats.org/officeDocument/2006/relationships/theme" Target="theme/theme1.xml" /></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3.png>
</file>

<file path=ppt/media/image4.pn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hyperlink" Target="https://doi.org/10.5281/zenodo.4421040" TargetMode="External" /><Relationship Id="rId3" Type="http://schemas.openxmlformats.org/officeDocument/2006/relationships/image" Target="../media/image4.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jpg" /></Relationships>
</file>

<file path=ppt/slides/_rels/slide2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jpg"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survey.stackoverflow.co/2023/#technology-most-popular-technologies" TargetMode="External" /><Relationship Id="rId3" Type="http://schemas.openxmlformats.org/officeDocument/2006/relationships/hyperlink" Target="https://www.tiobe.com/tiobe-index/" TargetMode="External" /><Relationship Id="rId4" Type="http://schemas.openxmlformats.org/officeDocument/2006/relationships/hyperlink" Target="https://github.blog/news-insights/octoverse/octoverse-2024/" TargetMode="External"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jp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inference-review.com/article/the-origins-of-python" TargetMode="Externa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0.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png" /></Relationships>
</file>

<file path=ppt/slides/_rels/slide3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4.jpg" /><Relationship Id="rId2" Type="http://schemas.openxmlformats.org/officeDocument/2006/relationships/image" Target="../media/image13.jp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6.png" /></Relationships>
</file>

<file path=ppt/slides/_rels/slide4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css.cnrs.fr/whisper-pour-retranscrire-des-entretiens/" TargetMode="External" /></Relationships>
</file>

<file path=ppt/slides/_rels/slide4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pyshs/PUD2024" TargetMode="External" /></Relationships>
</file>

<file path=ppt/slides/_rels/slide5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8.png"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hal-lara.archives-ouvertes.fr/hal-03545512" TargetMode="External" /></Relationships>
</file>

<file path=ppt/slides/_rels/slide5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melaniewalsh.github.io/Intro-Cultural-Analytics/01-Command-Line/01-The-Command-Line.html" TargetMode="External" /></Relationships>
</file>

<file path=ppt/slides/_rels/slide5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9.png" /></Relationships>
</file>

<file path=ppt/slides/_rels/slide5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0.png" /></Relationships>
</file>

<file path=ppt/slides/_rels/slide5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1.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2.png" /></Relationships>
</file>

<file path=ppt/slides/_rels/slide6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4.jpg" /><Relationship Id="rId2" Type="http://schemas.openxmlformats.org/officeDocument/2006/relationships/image" Target="../media/image23.png" /></Relationships>
</file>

<file path=ppt/slides/_rels/slide6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pythonds.linogaliana.fr/" TargetMode="External" /><Relationship Id="rId3" Type="http://schemas.openxmlformats.org/officeDocument/2006/relationships/hyperlink" Target="https://melaniewalsh.github.io/Intro-Cultural-Analytics/welcome.html" TargetMode="External"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5.png" /></Relationships>
</file>

<file path=ppt/slides/_rels/slide6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6.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hal.science/hal-04316428/" TargetMode="External"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09/MCSE.2021.3059263" TargetMode="Externa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nature.com/articles/d41586-021-00075-2" TargetMode="External" /><Relationship Id="rId3" Type="http://schemas.openxmlformats.org/officeDocument/2006/relationships/hyperlink" Target="https://www.youtube.com/watch?v=7jiPeIFXb6U" TargetMode="External" /></Relationships>
</file>

<file path=ppt/slides/_rels/slide7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7.png" /></Relationships>
</file>

<file path=ppt/slides/_rels/slide7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codeium.com/" TargetMode="Externa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journals.openedition.org/framespa/14370" TargetMode="External" /><Relationship Id="rId3" Type="http://schemas.openxmlformats.org/officeDocument/2006/relationships/hyperlink" Target="https://journals.openedition.org/framespa/14370" TargetMode="External" /><Relationship Id="rId4" Type="http://schemas.openxmlformats.org/officeDocument/2006/relationships/hyperlink" Target="https://journals.openedition.org/framespa/14370" TargetMode="External" /><Relationship Id="rId5" Type="http://schemas.openxmlformats.org/officeDocument/2006/relationships/hyperlink" Target="https://journals.openedition.org/signata/3136" TargetMode="External" /><Relationship Id="rId6" Type="http://schemas.openxmlformats.org/officeDocument/2006/relationships/hyperlink" Target="https://journals.openedition.org/signata/3136" TargetMode="External" /><Relationship Id="rId7" Type="http://schemas.openxmlformats.org/officeDocument/2006/relationships/hyperlink" Target="https://journals.openedition.org/signata/3136" TargetMode="Externa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Python pour les SHS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Pourquoi programmer en Python ?</a:t>
            </a:r>
            <a:br/>
            <a:br/>
            <a:r>
              <a:rPr/>
              <a:t>Émilien Schultz</a:t>
            </a:r>
          </a:p>
        </p:txBody>
      </p:sp>
      <p:sp>
        <p:nvSpPr>
          <p:cNvPr id="4" name="Date Placeholder 3"/>
          <p:cNvSpPr>
            <a:spLocks noGrp="1"/>
          </p:cNvSpPr>
          <p:nvPr>
            <p:ph idx="10" sz="half" type="dt"/>
          </p:nvPr>
        </p:nvSpPr>
        <p:spPr/>
        <p:txBody>
          <a:bodyPr/>
          <a:lstStyle/>
          <a:p>
            <a:pPr lvl="0" indent="0" marL="0">
              <a:buNone/>
            </a:pPr>
            <a:r>
              <a:rPr/>
              <a:t>2024-12-12</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Programmer ?</a:t>
            </a:r>
          </a:p>
          <a:p>
            <a:pPr lvl="0" indent="0" marL="0">
              <a:buNone/>
            </a:pPr>
            <a:r>
              <a:rPr b="1"/>
              <a:t>Une définition</a:t>
            </a:r>
            <a:r>
              <a:rPr/>
              <a:t>: utiliser des instructions (code/script) dans un langage (formalisé) pour faire réaliser (exécuter) à un ordinateur des actions.</a:t>
            </a:r>
          </a:p>
        </p:txBody>
      </p:sp>
      <p:pic>
        <p:nvPicPr>
          <p:cNvPr descr="img/programmer.png" id="0" name="Picture 1"/>
          <p:cNvPicPr>
            <a:picLocks noGrp="1" noChangeAspect="1"/>
          </p:cNvPicPr>
          <p:nvPr/>
        </p:nvPicPr>
        <p:blipFill>
          <a:blip r:embed="rId2"/>
          <a:stretch>
            <a:fillRect/>
          </a:stretch>
        </p:blipFill>
        <p:spPr bwMode="auto">
          <a:xfrm>
            <a:off x="3568700" y="1130300"/>
            <a:ext cx="5105400" cy="25146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Pour qu’une instruction devienne une action, il faut toute une série de médiations (traduction) du conceptuel (la pensée) au matériel (l’opération).</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Un programme : une chaîne de différentes “briques”</a:t>
            </a:r>
          </a:p>
          <a:p>
            <a:pPr lvl="0"/>
            <a:r>
              <a:rPr/>
              <a:t>Matériel (stockage, calcul, périphériques)</a:t>
            </a:r>
          </a:p>
          <a:p>
            <a:pPr lvl="0"/>
            <a:r>
              <a:rPr/>
              <a:t>Logiciel (OS, IDE, etc.)</a:t>
            </a:r>
          </a:p>
          <a:p>
            <a:pPr lvl="0"/>
            <a:r>
              <a:rPr/>
              <a:t>Données (formats)</a:t>
            </a:r>
          </a:p>
          <a:p>
            <a:pPr lvl="0"/>
            <a:r>
              <a:rPr/>
              <a:t>Language pour les instructions</a:t>
            </a:r>
          </a:p>
          <a:p>
            <a:pPr lvl="0"/>
            <a:r>
              <a:rPr/>
              <a:t>Écriture de en algorithme</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Donc : un apprentissage multiniveaux</a:t>
            </a:r>
          </a:p>
          <a:p>
            <a:pPr lvl="0"/>
            <a:r>
              <a:rPr/>
              <a:t>Se familiariser aux environnements informatiques</a:t>
            </a:r>
          </a:p>
          <a:p>
            <a:pPr lvl="1"/>
            <a:r>
              <a:rPr/>
              <a:t>Ligne de commande, …</a:t>
            </a:r>
          </a:p>
          <a:p>
            <a:pPr lvl="0"/>
            <a:r>
              <a:rPr/>
              <a:t>Penser la structures des données et leur diversité</a:t>
            </a:r>
          </a:p>
          <a:p>
            <a:pPr lvl="1"/>
            <a:r>
              <a:rPr/>
              <a:t>Format de fichier : csv ou xls ?</a:t>
            </a:r>
          </a:p>
          <a:p>
            <a:pPr lvl="0"/>
            <a:r>
              <a:rPr/>
              <a:t>Penser la matérialité des pratiques</a:t>
            </a:r>
          </a:p>
          <a:p>
            <a:pPr lvl="1"/>
            <a:r>
              <a:rPr/>
              <a:t>Stockage mémoire vive, cloud ou disque dur ?</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Les langages de programmation</a:t>
            </a:r>
          </a:p>
          <a:p>
            <a:pPr lvl="0" indent="0" marL="0">
              <a:buNone/>
            </a:pPr>
            <a:r>
              <a:rPr/>
              <a:t>Abstractions (source code) permettant d’écrire des instructions (machine code)</a:t>
            </a:r>
          </a:p>
          <a:p>
            <a:pPr lvl="0"/>
            <a:r>
              <a:rPr/>
              <a:t>Séparer le matériel des opérations (portabilité)</a:t>
            </a:r>
          </a:p>
          <a:p>
            <a:pPr lvl="1"/>
            <a:r>
              <a:rPr/>
              <a:t>Compulation/interprétation</a:t>
            </a:r>
          </a:p>
          <a:p>
            <a:pPr lvl="0"/>
            <a:r>
              <a:rPr/>
              <a:t>Des langages différents (plus ou moins abstraits)</a:t>
            </a:r>
          </a:p>
          <a:p>
            <a:pPr lvl="0"/>
            <a:r>
              <a:rPr/>
              <a:t>Des opérations partagées par tous les langages (opérations mathématiques)</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Cinquante nuances</a:t>
            </a:r>
          </a:p>
          <a:p>
            <a:pPr lvl="0" indent="0" marL="0">
              <a:buNone/>
            </a:pPr>
            <a:r>
              <a:rPr/>
              <a:t>Programmer n’est pas forcément construire un logiciel</a:t>
            </a:r>
          </a:p>
        </p:txBody>
      </p:sp>
      <p:pic>
        <p:nvPicPr>
          <p:cNvPr descr="img/langages.png" id="0" name="Picture 1"/>
          <p:cNvPicPr>
            <a:picLocks noGrp="1" noChangeAspect="1"/>
          </p:cNvPicPr>
          <p:nvPr/>
        </p:nvPicPr>
        <p:blipFill>
          <a:blip r:embed="rId2"/>
          <a:stretch>
            <a:fillRect/>
          </a:stretch>
        </p:blipFill>
        <p:spPr bwMode="auto">
          <a:xfrm>
            <a:off x="3568700" y="406400"/>
            <a:ext cx="5105400" cy="39624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programmation scientifique</a:t>
            </a:r>
          </a:p>
          <a:p>
            <a:pPr lvl="0"/>
            <a:r>
              <a:rPr b="1"/>
              <a:t>Script</a:t>
            </a:r>
            <a:r>
              <a:rPr/>
              <a:t> : réaliser des petites tâches spécifiques</a:t>
            </a:r>
          </a:p>
          <a:p>
            <a:pPr lvl="0"/>
            <a:r>
              <a:rPr b="1"/>
              <a:t>Interactivité</a:t>
            </a:r>
            <a:r>
              <a:rPr/>
              <a:t> : tester et expérimenter</a:t>
            </a:r>
          </a:p>
          <a:p>
            <a:pPr lvl="0"/>
            <a:r>
              <a:rPr b="1"/>
              <a:t>Spécificité</a:t>
            </a:r>
            <a:r>
              <a:rPr/>
              <a:t> : des outils spécifiques</a:t>
            </a:r>
          </a:p>
          <a:p>
            <a:pPr lvl="0"/>
            <a:r>
              <a:rPr b="1"/>
              <a:t>Temporaire</a:t>
            </a:r>
            <a:r>
              <a:rPr/>
              <a:t> : évolution permanente</a:t>
            </a:r>
          </a:p>
          <a:p>
            <a:pPr lvl="0"/>
            <a:r>
              <a:rPr b="1"/>
              <a:t>“Amateurisme”</a:t>
            </a:r>
            <a:r>
              <a:rPr/>
              <a:t> : pas le coeur de métier</a:t>
            </a:r>
          </a:p>
          <a:p>
            <a:pPr lvl="0" indent="0" marL="0">
              <a:buNone/>
            </a:pPr>
            <a:r>
              <a:rPr/>
              <a:t>« in contrast to software engineering, there is no externally speciﬁed goal or design target. Instead, the user explores and discovers their goal as they gain understanding from iteratively executing the code and thinking about the results and their data. » (Granger et Perez, 2021)</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Alors pourquoi programmer ?</a:t>
            </a:r>
          </a:p>
          <a:p>
            <a:pPr lvl="0"/>
            <a:r>
              <a:rPr/>
              <a:t>Dépasser ce qui est prévu dans les logiciels</a:t>
            </a:r>
          </a:p>
          <a:p>
            <a:pPr lvl="0"/>
            <a:r>
              <a:rPr/>
              <a:t>Construire des outils pour soi et les autres</a:t>
            </a:r>
          </a:p>
          <a:p>
            <a:pPr lvl="0"/>
            <a:r>
              <a:rPr/>
              <a:t>Formaliser et automatiser son traitement</a:t>
            </a:r>
          </a:p>
          <a:p>
            <a:pPr lvl="0"/>
            <a:r>
              <a:rPr/>
              <a:t>Utiliser les ressources que d’autres développent</a:t>
            </a:r>
          </a:p>
          <a:p>
            <a:pPr lvl="0"/>
            <a:r>
              <a:rPr/>
              <a:t>Mieux maîtriser l’infrastructure numérique en général</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 pont vers la reproductibilité</a:t>
            </a:r>
          </a:p>
        </p:txBody>
      </p:sp>
      <p:pic>
        <p:nvPicPr>
          <p:cNvPr descr="img/reproductibility.png" id="0" name="Picture 1"/>
          <p:cNvPicPr>
            <a:picLocks noGrp="1" noChangeAspect="1"/>
          </p:cNvPicPr>
          <p:nvPr/>
        </p:nvPicPr>
        <p:blipFill>
          <a:blip r:embed="rId2"/>
          <a:stretch>
            <a:fillRect/>
          </a:stretch>
        </p:blipFill>
        <p:spPr bwMode="auto">
          <a:xfrm>
            <a:off x="3568700" y="584200"/>
            <a:ext cx="5105400" cy="36068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buNone/>
            </a:pPr>
            <a:r>
              <a:rPr/>
              <a:t>Juliette Taka, &amp; Nicolas M. Thiéry. (2018). Publishing reproducible logbooks explainer comic strip. Zenodo. </a:t>
            </a:r>
            <a:r>
              <a:rPr>
                <a:hlinkClick r:id="rId2"/>
              </a:rPr>
              <a:t>https://doi.org/10.5281/zenodo.4421040</a:t>
            </a:r>
          </a:p>
          <a:p>
            <a:pPr lvl="0" indent="0" marL="0">
              <a:spcBef>
                <a:spcPts val="3000"/>
              </a:spcBef>
              <a:buNone/>
            </a:pPr>
            <a:r>
              <a:rPr b="1"/>
              <a:t>Non exclusif avec les logiciels</a:t>
            </a:r>
          </a:p>
        </p:txBody>
      </p:sp>
      <p:pic>
        <p:nvPicPr>
          <p:cNvPr descr="img/choisir.png" id="0" name="Picture 1"/>
          <p:cNvPicPr>
            <a:picLocks noGrp="1" noChangeAspect="1"/>
          </p:cNvPicPr>
          <p:nvPr/>
        </p:nvPicPr>
        <p:blipFill>
          <a:blip r:embed="rId3"/>
          <a:stretch>
            <a:fillRect/>
          </a:stretch>
        </p:blipFill>
        <p:spPr bwMode="auto">
          <a:xfrm>
            <a:off x="4673600" y="203200"/>
            <a:ext cx="2895600" cy="43815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Petit tour de table</a:t>
            </a:r>
          </a:p>
          <a:p>
            <a:pPr lvl="0"/>
            <a:r>
              <a:rPr/>
              <a:t>Moi : ancrage SHS &amp; recherche</a:t>
            </a:r>
          </a:p>
          <a:p>
            <a:pPr lvl="0"/>
            <a:r>
              <a:rPr/>
              <a:t>Vous</a:t>
            </a:r>
          </a:p>
          <a:p>
            <a:pPr lvl="1"/>
            <a:r>
              <a:rPr/>
              <a:t>Discipline/sujet d’intérêt ?</a:t>
            </a:r>
          </a:p>
          <a:p>
            <a:pPr lvl="1"/>
            <a:r>
              <a:rPr/>
              <a:t>Type de données ?</a:t>
            </a:r>
          </a:p>
          <a:p>
            <a:pPr lvl="1"/>
            <a:r>
              <a:rPr/>
              <a:t>Quel usage de Python (dans l’idéal) ?</a:t>
            </a:r>
          </a:p>
          <a:p>
            <a:pPr lvl="2"/>
            <a:r>
              <a:rPr/>
              <a:t>ça peut être juste la curiosité …</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Pourquoi Python ?</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tout est possible</a:t>
            </a:r>
          </a:p>
        </p:txBody>
      </p:sp>
      <p:pic>
        <p:nvPicPr>
          <p:cNvPr descr="img/python.png" id="0" name="Picture 1"/>
          <p:cNvPicPr>
            <a:picLocks noGrp="1" noChangeAspect="1"/>
          </p:cNvPicPr>
          <p:nvPr/>
        </p:nvPicPr>
        <p:blipFill>
          <a:blip r:embed="rId2"/>
          <a:stretch>
            <a:fillRect/>
          </a:stretch>
        </p:blipFill>
        <p:spPr bwMode="auto">
          <a:xfrm>
            <a:off x="4191000" y="203200"/>
            <a:ext cx="3860800" cy="43815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langage de haut niveau</a:t>
            </a:r>
          </a:p>
        </p:txBody>
      </p:sp>
      <p:pic>
        <p:nvPicPr>
          <p:cNvPr descr="img/clevel.jpeg" id="0" name="Picture 1"/>
          <p:cNvPicPr>
            <a:picLocks noGrp="1" noChangeAspect="1"/>
          </p:cNvPicPr>
          <p:nvPr/>
        </p:nvPicPr>
        <p:blipFill>
          <a:blip r:embed="rId2"/>
          <a:stretch>
            <a:fillRect/>
          </a:stretch>
        </p:blipFill>
        <p:spPr bwMode="auto">
          <a:xfrm>
            <a:off x="4013200" y="203200"/>
            <a:ext cx="4203700" cy="43815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les data science</a:t>
            </a:r>
          </a:p>
        </p:txBody>
      </p:sp>
      <p:pic>
        <p:nvPicPr>
          <p:cNvPr descr="img/pythondatascientist.jpg" id="0" name="Picture 1"/>
          <p:cNvPicPr>
            <a:picLocks noGrp="1" noChangeAspect="1"/>
          </p:cNvPicPr>
          <p:nvPr/>
        </p:nvPicPr>
        <p:blipFill>
          <a:blip r:embed="rId2"/>
          <a:stretch>
            <a:fillRect/>
          </a:stretch>
        </p:blipFill>
        <p:spPr bwMode="auto">
          <a:xfrm>
            <a:off x="4572000" y="203200"/>
            <a:ext cx="3086100" cy="43815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Et plus généralement</a:t>
            </a:r>
          </a:p>
          <a:p>
            <a:pPr lvl="0"/>
            <a:r>
              <a:rPr/>
              <a:t>libre et interopérable</a:t>
            </a:r>
          </a:p>
          <a:p>
            <a:pPr lvl="0"/>
            <a:r>
              <a:rPr/>
              <a:t>polyvalent</a:t>
            </a:r>
          </a:p>
          <a:p>
            <a:pPr lvl="0"/>
            <a:r>
              <a:rPr/>
              <a:t>pédagogique par design</a:t>
            </a:r>
          </a:p>
          <a:p>
            <a:pPr lvl="0"/>
            <a:r>
              <a:rPr/>
              <a:t>enseigné de plus en plus tôt</a:t>
            </a:r>
          </a:p>
          <a:p>
            <a:pPr lvl="0"/>
            <a:r>
              <a:rPr/>
              <a:t>le plus utilisé en traitement des données</a:t>
            </a:r>
          </a:p>
          <a:p>
            <a:pPr lvl="1"/>
            <a:r>
              <a:rPr>
                <a:hlinkClick r:id="rId2"/>
              </a:rPr>
              <a:t>Sondage stackoverflow</a:t>
            </a:r>
            <a:r>
              <a:rPr/>
              <a:t> ; </a:t>
            </a:r>
            <a:r>
              <a:rPr>
                <a:hlinkClick r:id="rId3"/>
              </a:rPr>
              <a:t>TIOBE index</a:t>
            </a:r>
            <a:r>
              <a:rPr/>
              <a:t> ; </a:t>
            </a:r>
            <a:r>
              <a:rPr>
                <a:hlinkClick r:id="rId4"/>
              </a:rPr>
              <a:t>Github</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Une lingua franca</a:t>
            </a:r>
          </a:p>
        </p:txBody>
      </p:sp>
      <p:pic>
        <p:nvPicPr>
          <p:cNvPr descr="img/python-programmers-python.jpeg" id="0" name="Picture 1"/>
          <p:cNvPicPr>
            <a:picLocks noGrp="1" noChangeAspect="1"/>
          </p:cNvPicPr>
          <p:nvPr/>
        </p:nvPicPr>
        <p:blipFill>
          <a:blip r:embed="rId2"/>
          <a:stretch>
            <a:fillRect/>
          </a:stretch>
        </p:blipFill>
        <p:spPr bwMode="auto">
          <a:xfrm>
            <a:off x="3568700" y="1003300"/>
            <a:ext cx="5105400" cy="27813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Le produit d’une histoire</a:t>
            </a:r>
          </a:p>
          <a:p>
            <a:pPr lvl="0" indent="0" marL="0">
              <a:buNone/>
            </a:pPr>
            <a:r>
              <a:rPr/>
              <a:t>Héritage d’une réflexion : </a:t>
            </a:r>
            <a:r>
              <a:rPr>
                <a:hlinkClick r:id="rId2"/>
              </a:rPr>
              <a:t>The Origins of Python, Lambert Meertens, Inference, 2022</a:t>
            </a:r>
          </a:p>
          <a:p>
            <a:pPr lvl="0" indent="0">
              <a:buNone/>
            </a:pPr>
            <a:r>
              <a:rPr>
                <a:latin typeface="Courier"/>
              </a:rPr>
              <a:t>"It makes sense to think of the realm of programming languages as an ecosystem in which languages occupy their own niches. FORTRAN’s niche is high-performance scientific programming, involving heavy-duty numerical computation; that of COBOL is administration, based on files of data records. The C language is designed for systems programming, originally developed specifically for the Unix operating system. Just as there is no such thing as a general-purpose transportation vehicle, a truly one-size-fits-all general-purpose programming language does not exist; for a given highly specialized application domain it will always be possible to design a language tailored to, and better suited for, the specific needs of that domain [...]  
Python was originally designed to serve as a high-level scripting language for the Amoeba project. ABC was completely unsuitable for this purpose; it lived in a world of its own, shielding its users—by design—from the outside world. Python was expressly designed to interface with that outside world"
</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Traversé par une philosophie</a:t>
            </a:r>
          </a:p>
          <a:p>
            <a:pPr lvl="0" indent="0" marL="0">
              <a:buNone/>
            </a:pPr>
            <a:r>
              <a:rPr/>
              <a:t>Beautiful is better than ugly.</a:t>
            </a:r>
          </a:p>
          <a:p>
            <a:pPr lvl="0" indent="0" marL="0">
              <a:buNone/>
            </a:pPr>
            <a:r>
              <a:rPr/>
              <a:t>Explicit is better than implicit.</a:t>
            </a:r>
          </a:p>
          <a:p>
            <a:pPr lvl="0" indent="0" marL="0">
              <a:buNone/>
            </a:pPr>
            <a:r>
              <a:rPr/>
              <a:t>Simple is better than complex.</a:t>
            </a:r>
          </a:p>
          <a:p>
            <a:pPr lvl="0" indent="0" marL="0">
              <a:buNone/>
            </a:pPr>
            <a:r>
              <a:rPr/>
              <a:t>Complex is better than complicated.</a:t>
            </a:r>
          </a:p>
          <a:p>
            <a:pPr lvl="0" indent="0" marL="0">
              <a:buNone/>
            </a:pPr>
            <a:r>
              <a:rPr/>
              <a:t>Flat is better than nested.</a:t>
            </a:r>
          </a:p>
          <a:p>
            <a:pPr lvl="0" indent="0" marL="0">
              <a:buNone/>
            </a:pPr>
            <a:r>
              <a:rPr/>
              <a:t>Sparse is better than dense.</a:t>
            </a:r>
          </a:p>
          <a:p>
            <a:pPr lvl="0" indent="0" marL="0">
              <a:buNone/>
            </a:pPr>
            <a:r>
              <a:rPr/>
              <a:t>Readability counts.</a:t>
            </a:r>
          </a:p>
          <a:p>
            <a:pPr lvl="0" indent="0" marL="0">
              <a:buNone/>
            </a:pPr>
            <a:r>
              <a:rPr/>
              <a:t>Special cases aren’t special enough to break the rules.</a:t>
            </a:r>
          </a:p>
          <a:p>
            <a:pPr lvl="0" indent="0" marL="0">
              <a:buNone/>
            </a:pPr>
            <a:r>
              <a:rPr/>
              <a:t>Although practicality beats purity.</a:t>
            </a:r>
          </a:p>
          <a:p>
            <a:pPr lvl="0" indent="0" marL="0">
              <a:buNone/>
            </a:pPr>
            <a:r>
              <a:rPr/>
              <a:t>Errors should never pass silently.</a:t>
            </a:r>
          </a:p>
          <a:p>
            <a:pPr lvl="0" indent="0" marL="0">
              <a:buNone/>
            </a:pPr>
            <a:r>
              <a:rPr/>
              <a:t>Unless explicitly silenced.</a:t>
            </a:r>
          </a:p>
          <a:p>
            <a:pPr lvl="0" indent="0" marL="0">
              <a:buNone/>
            </a:pPr>
            <a:r>
              <a:rPr/>
              <a:t>In the face of ambiguity, refuse the temptation to guess.</a:t>
            </a:r>
          </a:p>
          <a:p>
            <a:pPr lvl="0" indent="0" marL="0">
              <a:buNone/>
            </a:pPr>
            <a:r>
              <a:rPr/>
              <a:t>There should be one– and preferably only one –obvious way to do it.</a:t>
            </a:r>
          </a:p>
          <a:p>
            <a:pPr lvl="0" indent="0" marL="0">
              <a:buNone/>
            </a:pPr>
            <a:r>
              <a:rPr/>
              <a:t>Although that way may not be obvious at first unless you’re Dutch.</a:t>
            </a:r>
          </a:p>
          <a:p>
            <a:pPr lvl="0" indent="0" marL="0">
              <a:buNone/>
            </a:pPr>
            <a:r>
              <a:rPr/>
              <a:t>Now is better than never.</a:t>
            </a:r>
          </a:p>
          <a:p>
            <a:pPr lvl="0" indent="0" marL="0">
              <a:buNone/>
            </a:pPr>
            <a:r>
              <a:rPr/>
              <a:t>Although never is often better than </a:t>
            </a:r>
            <a:r>
              <a:rPr i="1"/>
              <a:t>right</a:t>
            </a:r>
            <a:r>
              <a:rPr/>
              <a:t> now.</a:t>
            </a:r>
          </a:p>
          <a:p>
            <a:pPr lvl="0" indent="0" marL="0">
              <a:buNone/>
            </a:pPr>
            <a:r>
              <a:rPr/>
              <a:t>If the implementation is hard to explain, it’s a bad idea.</a:t>
            </a:r>
          </a:p>
          <a:p>
            <a:pPr lvl="0" indent="0" marL="0">
              <a:buNone/>
            </a:pPr>
            <a:r>
              <a:rPr/>
              <a:t>If the implementation is easy to explain, it may be a good idea.</a:t>
            </a:r>
          </a:p>
          <a:p>
            <a:pPr lvl="0" indent="0" marL="0">
              <a:buNone/>
            </a:pPr>
            <a:r>
              <a:rPr/>
              <a:t>Namespaces are one honking great idea – let’s do more of those!</a:t>
            </a:r>
          </a:p>
        </p:txBody>
      </p:sp>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En perpétuelle évolution</a:t>
            </a:r>
          </a:p>
        </p:txBody>
      </p:sp>
      <p:pic>
        <p:nvPicPr>
          <p:cNvPr descr="img/pythonversion.png" id="0" name="Picture 1"/>
          <p:cNvPicPr>
            <a:picLocks noGrp="1" noChangeAspect="1"/>
          </p:cNvPicPr>
          <p:nvPr/>
        </p:nvPicPr>
        <p:blipFill>
          <a:blip r:embed="rId2"/>
          <a:stretch>
            <a:fillRect/>
          </a:stretch>
        </p:blipFill>
        <p:spPr bwMode="auto">
          <a:xfrm>
            <a:off x="3568700" y="444500"/>
            <a:ext cx="5105400" cy="3898900"/>
          </a:xfrm>
          <a:prstGeom prst="rect">
            <a:avLst/>
          </a:prstGeom>
          <a:noFill/>
          <a:ln w="9525">
            <a:noFill/>
            <a:headEnd/>
            <a:tailEnd/>
          </a:ln>
        </p:spPr>
      </p:pic>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Release anuelle</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Objectifs de cette formation</a:t>
            </a:r>
          </a:p>
          <a:p>
            <a:pPr lvl="0"/>
            <a:r>
              <a:rPr/>
              <a:t>Montrer l’intérêt de Python pour les SHS</a:t>
            </a:r>
          </a:p>
          <a:p>
            <a:pPr lvl="0"/>
            <a:r>
              <a:rPr/>
              <a:t>Mettre le pied à l’étrier</a:t>
            </a:r>
          </a:p>
          <a:p>
            <a:pPr lvl="0"/>
            <a:r>
              <a:rPr/>
              <a:t>Créer un espace de discussion</a:t>
            </a:r>
          </a:p>
          <a:p>
            <a:pPr lvl="0"/>
            <a:r>
              <a:rPr/>
              <a:t>Éclairer certains aspects plus avancés</a:t>
            </a:r>
          </a:p>
          <a:p>
            <a:pPr lvl="0"/>
            <a:r>
              <a:rPr i="1"/>
              <a:t>(Discuter la suite de vos projets)</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Ancré dans la pratique scientifique</a:t>
            </a:r>
          </a:p>
        </p:txBody>
      </p:sp>
      <p:pic>
        <p:nvPicPr>
          <p:cNvPr descr="img/scipy2002.png" id="0" name="Picture 1"/>
          <p:cNvPicPr>
            <a:picLocks noGrp="1" noChangeAspect="1"/>
          </p:cNvPicPr>
          <p:nvPr/>
        </p:nvPicPr>
        <p:blipFill>
          <a:blip r:embed="rId2"/>
          <a:stretch>
            <a:fillRect/>
          </a:stretch>
        </p:blipFill>
        <p:spPr bwMode="auto">
          <a:xfrm>
            <a:off x="3568700" y="838200"/>
            <a:ext cx="5105400" cy="31242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Python : un langage &amp; un écosystème</a:t>
            </a:r>
          </a:p>
        </p:txBody>
      </p:sp>
      <p:pic>
        <p:nvPicPr>
          <p:cNvPr descr="img/ecosysteme.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Comment s’y mettre ?</a:t>
            </a:r>
          </a:p>
        </p:txBody>
      </p:sp>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Au commencement : un choix</a:t>
            </a:r>
          </a:p>
          <a:p>
            <a:pPr lvl="0" indent="0" marL="0">
              <a:buNone/>
            </a:pPr>
            <a:r>
              <a:rPr/>
              <a:t>Une diversité d’outils adaptés à des pratiques différentes</a:t>
            </a:r>
          </a:p>
        </p:txBody>
      </p:sp>
      <p:pic>
        <p:nvPicPr>
          <p:cNvPr descr="img/choix.png" id="0" name="Picture 1"/>
          <p:cNvPicPr>
            <a:picLocks noGrp="1" noChangeAspect="1"/>
          </p:cNvPicPr>
          <p:nvPr/>
        </p:nvPicPr>
        <p:blipFill>
          <a:blip r:embed="rId2"/>
          <a:stretch>
            <a:fillRect/>
          </a:stretch>
        </p:blipFill>
        <p:spPr bwMode="auto">
          <a:xfrm>
            <a:off x="3568700" y="482600"/>
            <a:ext cx="5105400" cy="38227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Une question récurrente</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pythonr1.jpeg" id="0" name="Picture 1"/>
          <p:cNvPicPr>
            <a:picLocks noGrp="1" noChangeAspect="1"/>
          </p:cNvPicPr>
          <p:nvPr/>
        </p:nvPicPr>
        <p:blipFill>
          <a:blip r:embed="rId2"/>
          <a:stretch>
            <a:fillRect/>
          </a:stretch>
        </p:blipFill>
        <p:spPr bwMode="auto">
          <a:xfrm>
            <a:off x="800100" y="1193800"/>
            <a:ext cx="3352800" cy="3390900"/>
          </a:xfrm>
          <a:prstGeom prst="rect">
            <a:avLst/>
          </a:prstGeom>
          <a:noFill/>
          <a:ln w="9525">
            <a:noFill/>
            <a:headEnd/>
            <a:tailEnd/>
          </a:ln>
        </p:spPr>
      </p:pic>
      <p:pic>
        <p:nvPicPr>
          <p:cNvPr descr="img/pythonr2.jpeg" id="0" name="Picture 1"/>
          <p:cNvPicPr>
            <a:picLocks noGrp="1" noChangeAspect="1"/>
          </p:cNvPicPr>
          <p:nvPr/>
        </p:nvPicPr>
        <p:blipFill>
          <a:blip r:embed="rId3"/>
          <a:stretch>
            <a:fillRect/>
          </a:stretch>
        </p:blipFill>
        <p:spPr bwMode="auto">
          <a:xfrm>
            <a:off x="4648200" y="1346200"/>
            <a:ext cx="4038600" cy="3098800"/>
          </a:xfrm>
          <a:prstGeom prst="rect">
            <a:avLst/>
          </a:prstGeom>
          <a:noFill/>
          <a:ln w="9525">
            <a:noFill/>
            <a:headEnd/>
            <a:tailEnd/>
          </a:ln>
        </p:spPr>
      </p:pic>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Python ou R ? Beaucoup de points communs</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pythonr3.jpeg" id="0" name="Picture 1"/>
          <p:cNvPicPr>
            <a:picLocks noGrp="1" noChangeAspect="1"/>
          </p:cNvPicPr>
          <p:nvPr/>
        </p:nvPicPr>
        <p:blipFill>
          <a:blip r:embed="rId2"/>
          <a:stretch>
            <a:fillRect/>
          </a:stretch>
        </p:blipFill>
        <p:spPr bwMode="auto">
          <a:xfrm>
            <a:off x="457200" y="1435100"/>
            <a:ext cx="4038600" cy="2895600"/>
          </a:xfrm>
          <a:prstGeom prst="rect">
            <a:avLst/>
          </a:prstGeom>
          <a:noFill/>
          <a:ln w="9525">
            <a:noFill/>
            <a:headEnd/>
            <a:tailEnd/>
          </a:ln>
        </p:spPr>
      </p:pic>
      <p:sp>
        <p:nvSpPr>
          <p:cNvPr id="4" name="Content Placeholder 3"/>
          <p:cNvSpPr>
            <a:spLocks noGrp="1"/>
          </p:cNvSpPr>
          <p:nvPr>
            <p:ph idx="2" sz="half"/>
          </p:nvPr>
        </p:nvSpPr>
        <p:spPr/>
        <p:txBody>
          <a:bodyPr/>
          <a:lstStyle/>
          <a:p>
            <a:pPr lvl="0"/>
            <a:r>
              <a:rPr/>
              <a:t>Python et R ++ pour traitement de données</a:t>
            </a:r>
          </a:p>
          <a:p>
            <a:pPr lvl="0"/>
            <a:r>
              <a:rPr/>
              <a:t>Python ++ interface informatique/privé</a:t>
            </a:r>
          </a:p>
          <a:p>
            <a:pPr lvl="0"/>
            <a:r>
              <a:rPr/>
              <a:t>R ++ pour statistiques</a:t>
            </a:r>
          </a:p>
          <a:p>
            <a:pPr lvl="0"/>
            <a:r>
              <a:rPr/>
              <a:t>Python ++ pour ML</a:t>
            </a:r>
          </a:p>
          <a:p>
            <a:pPr lvl="0"/>
            <a:r>
              <a:rPr/>
              <a:t>Python ++ production</a:t>
            </a:r>
          </a:p>
        </p:txBody>
      </p:sp>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i="1"/>
              <a:t>“the best second langage”</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Plus généralement : Python, Julia, R ?</a:t>
            </a:r>
          </a:p>
          <a:p>
            <a:pPr lvl="0"/>
            <a:r>
              <a:rPr/>
              <a:t>Des langages qui ont évolué</a:t>
            </a:r>
          </a:p>
          <a:p>
            <a:pPr lvl="1"/>
            <a:r>
              <a:rPr/>
              <a:t>Par exemple les </a:t>
            </a:r>
            <a:r>
              <a:rPr i="1"/>
              <a:t>f-string</a:t>
            </a:r>
            <a:r>
              <a:rPr/>
              <a:t>, l’asynchrone, …</a:t>
            </a:r>
          </a:p>
          <a:p>
            <a:pPr lvl="0"/>
            <a:r>
              <a:rPr/>
              <a:t>Et qui évoluent</a:t>
            </a:r>
          </a:p>
          <a:p>
            <a:pPr lvl="1"/>
            <a:r>
              <a:rPr/>
              <a:t>Par exemple les normes de </a:t>
            </a:r>
            <a:r>
              <a:rPr i="1"/>
              <a:t>gradual typing</a:t>
            </a:r>
          </a:p>
          <a:p>
            <a:pPr lvl="0"/>
            <a:r>
              <a:rPr/>
              <a:t>Abstraction progressive</a:t>
            </a:r>
          </a:p>
          <a:p>
            <a:pPr lvl="1"/>
            <a:r>
              <a:rPr/>
              <a:t>Cas du projet Jupyter</a:t>
            </a:r>
          </a:p>
          <a:p>
            <a:pPr lvl="0"/>
            <a:r>
              <a:rPr/>
              <a:t>Pas de “meilleur langage” dans l’absolu</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Ce que cette formation n’est pas</a:t>
            </a:r>
          </a:p>
          <a:p>
            <a:pPr lvl="0"/>
            <a:r>
              <a:rPr/>
              <a:t>De la théorie sur la programmation</a:t>
            </a:r>
          </a:p>
          <a:p>
            <a:pPr lvl="0"/>
            <a:r>
              <a:rPr/>
              <a:t>Un tour complet du langage</a:t>
            </a:r>
          </a:p>
          <a:p>
            <a:pPr lvl="0"/>
            <a:r>
              <a:rPr/>
              <a:t>Une formation à être développeurs.ses</a:t>
            </a:r>
          </a:p>
          <a:p>
            <a:pPr lvl="0"/>
            <a:r>
              <a:rPr/>
              <a:t>La seule manière d’aborder la programmation</a:t>
            </a:r>
          </a:p>
          <a:p>
            <a:pPr lvl="0"/>
            <a:r>
              <a:rPr/>
              <a:t>Un cours spécialisé (ML, etc.)</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L’important est d’avoir un outil</a:t>
            </a:r>
          </a:p>
          <a:p>
            <a:pPr lvl="0" indent="0" marL="0">
              <a:buNone/>
            </a:pPr>
            <a:r>
              <a:rPr/>
              <a:t>Tout language est un équilibre</a:t>
            </a:r>
          </a:p>
        </p:txBody>
      </p:sp>
      <p:pic>
        <p:nvPicPr>
          <p:cNvPr descr="img/getbettermaterial.png" id="0" name="Picture 1"/>
          <p:cNvPicPr>
            <a:picLocks noGrp="1" noChangeAspect="1"/>
          </p:cNvPicPr>
          <p:nvPr/>
        </p:nvPicPr>
        <p:blipFill>
          <a:blip r:embed="rId2"/>
          <a:stretch>
            <a:fillRect/>
          </a:stretch>
        </p:blipFill>
        <p:spPr bwMode="auto">
          <a:xfrm>
            <a:off x="3937000" y="203200"/>
            <a:ext cx="4368800" cy="4381500"/>
          </a:xfrm>
          <a:prstGeom prst="rect">
            <a:avLst/>
          </a:prstGeom>
          <a:noFill/>
          <a:ln w="9525">
            <a:noFill/>
            <a:headEnd/>
            <a:tailEnd/>
          </a:ln>
        </p:spPr>
      </p:pic>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particularité des SHS</a:t>
            </a:r>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shs.png" id="0" name="Picture 1"/>
          <p:cNvPicPr>
            <a:picLocks noGrp="1" noChangeAspect="1"/>
          </p:cNvPicPr>
          <p:nvPr/>
        </p:nvPicPr>
        <p:blipFill>
          <a:blip r:embed="rId2"/>
          <a:stretch>
            <a:fillRect/>
          </a:stretch>
        </p:blipFill>
        <p:spPr bwMode="auto">
          <a:xfrm>
            <a:off x="635000" y="1193800"/>
            <a:ext cx="3695700" cy="3390900"/>
          </a:xfrm>
          <a:prstGeom prst="rect">
            <a:avLst/>
          </a:prstGeom>
          <a:noFill/>
          <a:ln w="9525">
            <a:noFill/>
            <a:headEnd/>
            <a:tailEnd/>
          </a:ln>
        </p:spPr>
      </p:pic>
      <p:sp>
        <p:nvSpPr>
          <p:cNvPr id="4" name="Content Placeholder 3"/>
          <p:cNvSpPr>
            <a:spLocks noGrp="1"/>
          </p:cNvSpPr>
          <p:nvPr>
            <p:ph idx="2" sz="half"/>
          </p:nvPr>
        </p:nvSpPr>
        <p:spPr/>
        <p:txBody>
          <a:bodyPr/>
          <a:lstStyle/>
          <a:p>
            <a:pPr lvl="0"/>
            <a:r>
              <a:rPr/>
              <a:t>centralité de la problématique</a:t>
            </a:r>
          </a:p>
          <a:p>
            <a:pPr lvl="0"/>
            <a:r>
              <a:rPr/>
              <a:t>diversité de méthodes</a:t>
            </a:r>
          </a:p>
          <a:p>
            <a:pPr lvl="0"/>
            <a:r>
              <a:rPr/>
              <a:t>diversité des données</a:t>
            </a:r>
          </a:p>
          <a:p>
            <a:pPr lvl="0"/>
            <a:r>
              <a:rPr/>
              <a:t>diversité de cultures numériques</a:t>
            </a:r>
          </a:p>
          <a:p>
            <a:pPr lvl="1"/>
            <a:r>
              <a:rPr/>
              <a:t>des communautés très computationnelles</a:t>
            </a:r>
          </a:p>
          <a:p>
            <a:pPr lvl="1"/>
            <a:r>
              <a:rPr/>
              <a:t>d’autres moins …</a:t>
            </a:r>
          </a:p>
        </p:txBody>
      </p:sp>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Diversité des données</a:t>
            </a:r>
          </a:p>
          <a:p>
            <a:pPr lvl="0"/>
            <a:r>
              <a:rPr/>
              <a:t>des supports différents (numérique, texte, images)</a:t>
            </a:r>
          </a:p>
          <a:p>
            <a:pPr lvl="0"/>
            <a:r>
              <a:rPr/>
              <a:t>plus ou moins déjà mis en forme</a:t>
            </a:r>
          </a:p>
          <a:p>
            <a:pPr lvl="0"/>
            <a:r>
              <a:rPr/>
              <a:t>des traditions d’analyses très variées</a:t>
            </a:r>
          </a:p>
          <a:p>
            <a:pPr lvl="0"/>
            <a:r>
              <a:rPr/>
              <a:t>pas les mêmes niveaux d’exigences</a:t>
            </a:r>
          </a:p>
          <a:p>
            <a:pPr lvl="0"/>
            <a:r>
              <a:rPr/>
              <a:t>des outils métiers spécifiques</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Programmer, pour faire quoi ?</a:t>
            </a:r>
          </a:p>
          <a:p>
            <a:pPr lvl="0" indent="0" marL="0">
              <a:buNone/>
            </a:pPr>
            <a:r>
              <a:rPr/>
              <a:t>Important de construire une idée de ce qu’on peut faire :</a:t>
            </a:r>
          </a:p>
          <a:p>
            <a:pPr lvl="0"/>
            <a:r>
              <a:rPr/>
              <a:t>des petites tâches</a:t>
            </a:r>
          </a:p>
          <a:p>
            <a:pPr lvl="0"/>
            <a:r>
              <a:rPr/>
              <a:t>des opérations “discrètes”</a:t>
            </a:r>
          </a:p>
          <a:p>
            <a:pPr lvl="0"/>
            <a:r>
              <a:rPr/>
              <a:t>des nouvelles opérations</a:t>
            </a:r>
          </a:p>
          <a:p>
            <a:pPr lvl="0"/>
            <a:r>
              <a:rPr/>
              <a:t>de nouvelles collaborations</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mimétisme”</a:t>
            </a:r>
          </a:p>
          <a:p>
            <a:pPr lvl="0"/>
            <a:r>
              <a:rPr/>
              <a:t>Suivre un tutoriel</a:t>
            </a:r>
          </a:p>
          <a:p>
            <a:pPr lvl="1"/>
            <a:r>
              <a:rPr>
                <a:hlinkClick r:id="rId2"/>
              </a:rPr>
              <a:t>“Whisper pour retranscrire des entretiens”, Yacine Chitour</a:t>
            </a:r>
          </a:p>
          <a:p>
            <a:pPr lvl="0"/>
            <a:r>
              <a:rPr/>
              <a:t>Utiliser une ligne de commande pour lancer une collecte de données avec un outil dédié</a:t>
            </a:r>
          </a:p>
          <a:p>
            <a:pPr lvl="1"/>
            <a:r>
              <a:rPr/>
              <a:t>feu Twark pour Twitter</a:t>
            </a:r>
          </a:p>
          <a:p>
            <a:pPr lvl="0"/>
            <a:r>
              <a:rPr/>
              <a:t>Lancer le code d’un notebook existant avec des modifications mineures</a:t>
            </a:r>
          </a:p>
          <a:p>
            <a:pPr lvl="0" indent="0">
              <a:buNone/>
            </a:pPr>
            <a:r>
              <a:rPr b="1">
                <a:solidFill>
                  <a:srgbClr val="008000"/>
                </a:solidFill>
                <a:latin typeface="Courier"/>
              </a:rPr>
              <a:t>import</a:t>
            </a:r>
            <a:r>
              <a:rPr>
                <a:latin typeface="Courier"/>
              </a:rPr>
              <a:t> scripttoutfait</a:t>
            </a:r>
            <a:br/>
            <a:r>
              <a:rPr>
                <a:latin typeface="Courier"/>
              </a:rPr>
              <a:t>scripttoutfait.run()</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scripts”</a:t>
            </a:r>
          </a:p>
          <a:p>
            <a:pPr lvl="0"/>
            <a:r>
              <a:rPr/>
              <a:t>Manipuler des données</a:t>
            </a:r>
          </a:p>
          <a:p>
            <a:pPr lvl="1"/>
            <a:r>
              <a:rPr/>
              <a:t>Découper un fichier trop volumineux</a:t>
            </a:r>
          </a:p>
          <a:p>
            <a:pPr lvl="0"/>
            <a:r>
              <a:rPr/>
              <a:t>Transformer des données</a:t>
            </a:r>
          </a:p>
          <a:p>
            <a:pPr lvl="1"/>
            <a:r>
              <a:rPr/>
              <a:t>pour Iramuteq ou pour l’analyse de réseaux (mise en forme de corpus)</a:t>
            </a:r>
          </a:p>
          <a:p>
            <a:pPr lvl="0"/>
            <a:r>
              <a:rPr/>
              <a:t>Automatiser des tâches</a:t>
            </a:r>
          </a:p>
          <a:p>
            <a:pPr lvl="1"/>
            <a:r>
              <a:rPr/>
              <a:t>conversion pdf &gt; textes</a:t>
            </a:r>
          </a:p>
          <a:p>
            <a:pPr lvl="0"/>
            <a:r>
              <a:rPr/>
              <a:t>Script dans logiciel QGIS ou dans OpenRefine</a:t>
            </a:r>
          </a:p>
        </p:txBody>
      </p:sp>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statistiques”</a:t>
            </a:r>
          </a:p>
          <a:p>
            <a:pPr lvl="0"/>
            <a:r>
              <a:rPr/>
              <a:t>Construire un graphique</a:t>
            </a:r>
          </a:p>
          <a:p>
            <a:pPr lvl="1"/>
            <a:r>
              <a:rPr/>
              <a:t>Juxtaposition de plusieurs éléments temporels</a:t>
            </a:r>
          </a:p>
          <a:p>
            <a:pPr lvl="0"/>
            <a:r>
              <a:rPr/>
              <a:t>Faire des statistiques</a:t>
            </a:r>
          </a:p>
          <a:p>
            <a:pPr lvl="1"/>
            <a:r>
              <a:rPr/>
              <a:t>Notebook permettant l’exploration statistique des données d’une enquête en ligne</a:t>
            </a:r>
          </a:p>
          <a:p>
            <a:pPr lvl="0"/>
            <a:r>
              <a:rPr/>
              <a:t>Exploration de textes</a:t>
            </a:r>
          </a:p>
          <a:p>
            <a:pPr lvl="1"/>
            <a:r>
              <a:rPr/>
              <a:t>Bibliothèques de TAL pour analyse thématique</a:t>
            </a:r>
          </a:p>
          <a:p>
            <a:pPr lvl="0"/>
            <a:r>
              <a:rPr/>
              <a:t>Parallélisation des calculs sur des serveurs</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automatisation”</a:t>
            </a:r>
          </a:p>
          <a:p>
            <a:pPr lvl="0"/>
            <a:r>
              <a:rPr/>
              <a:t>Systématiser des collectes API</a:t>
            </a:r>
          </a:p>
          <a:p>
            <a:pPr lvl="1"/>
            <a:r>
              <a:rPr/>
              <a:t>OCR Gallica, forums, …</a:t>
            </a:r>
          </a:p>
          <a:p>
            <a:pPr lvl="0"/>
            <a:r>
              <a:rPr/>
              <a:t>Surveillance d’événements</a:t>
            </a:r>
          </a:p>
          <a:p>
            <a:pPr lvl="1"/>
            <a:r>
              <a:rPr/>
              <a:t>modifications d’un site</a:t>
            </a:r>
          </a:p>
          <a:p>
            <a:pPr lvl="0"/>
            <a:r>
              <a:rPr/>
              <a:t>Workflow exécutable</a:t>
            </a:r>
          </a:p>
          <a:p>
            <a:pPr lvl="1"/>
            <a:r>
              <a:rPr/>
              <a:t>Ensemble des étapes collecte/analyse/résultats</a:t>
            </a:r>
          </a:p>
          <a:p>
            <a:pPr lvl="0"/>
            <a:r>
              <a:rPr/>
              <a:t>Déployer un site web en Python</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IA”</a:t>
            </a:r>
          </a:p>
          <a:p>
            <a:pPr lvl="0"/>
            <a:r>
              <a:rPr/>
              <a:t>Requêter les API (OpenAI, etc.)</a:t>
            </a:r>
          </a:p>
          <a:p>
            <a:pPr lvl="0"/>
            <a:r>
              <a:rPr/>
              <a:t>Manipuler les modèles</a:t>
            </a:r>
          </a:p>
          <a:p>
            <a:pPr lvl="1"/>
            <a:r>
              <a:rPr/>
              <a:t>Possibilités ouvertes par HuggingFace &amp; co</a:t>
            </a:r>
          </a:p>
          <a:p>
            <a:pPr lvl="0"/>
            <a:r>
              <a:rPr/>
              <a:t>Entraîner des modèles</a:t>
            </a:r>
          </a:p>
          <a:p>
            <a:pPr lvl="1"/>
            <a:r>
              <a:rPr/>
              <a:t>Détection d’entitées nommées à façon</a:t>
            </a:r>
          </a:p>
          <a:p>
            <a:pPr lvl="1"/>
            <a:r>
              <a:rPr/>
              <a:t>Fine tuner des LLM</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Organisation générale</a:t>
            </a:r>
          </a:p>
          <a:p>
            <a:pPr lvl="0"/>
            <a:r>
              <a:rPr/>
              <a:t>Formation orientée application</a:t>
            </a:r>
          </a:p>
          <a:p>
            <a:pPr lvl="0"/>
            <a:r>
              <a:rPr/>
              <a:t>Moments de présentation / de main dans la pâte</a:t>
            </a:r>
          </a:p>
          <a:p>
            <a:pPr lvl="1"/>
            <a:r>
              <a:rPr/>
              <a:t>Important de faire des erreurs</a:t>
            </a:r>
          </a:p>
          <a:p>
            <a:pPr lvl="1"/>
            <a:r>
              <a:rPr/>
              <a:t>Les résoudre ensemble</a:t>
            </a:r>
          </a:p>
          <a:p>
            <a:pPr lvl="0" indent="0" marL="0">
              <a:buNone/>
            </a:pPr>
            <a:r>
              <a:rPr/>
              <a:t>Dépôt Github : </a:t>
            </a:r>
            <a:r>
              <a:rPr>
                <a:hlinkClick r:id="rId2"/>
              </a:rPr>
              <a:t>https://github.com/pyshs/PUD2024</a:t>
            </a:r>
          </a:p>
        </p:txBody>
      </p:sp>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instrumentation”</a:t>
            </a:r>
          </a:p>
          <a:p>
            <a:pPr lvl="0"/>
            <a:r>
              <a:rPr/>
              <a:t>Généraliser son code en fonction réxécutable</a:t>
            </a:r>
          </a:p>
          <a:p>
            <a:pPr lvl="0"/>
            <a:r>
              <a:rPr/>
              <a:t>Publier une bibliothèque</a:t>
            </a:r>
          </a:p>
          <a:p>
            <a:pPr lvl="0"/>
            <a:r>
              <a:rPr/>
              <a:t>Déployer un service en ligne</a:t>
            </a:r>
          </a:p>
        </p:txBody>
      </p:sp>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logiciel”</a:t>
            </a:r>
          </a:p>
          <a:p>
            <a:pPr lvl="0"/>
            <a:r>
              <a:rPr/>
              <a:t>Développer une bibliothèque dédiée générique (Ipysigma)</a:t>
            </a:r>
          </a:p>
          <a:p>
            <a:pPr lvl="0"/>
            <a:r>
              <a:rPr/>
              <a:t>Développer un module pour un logiciel (QGIS?)</a:t>
            </a:r>
          </a:p>
          <a:p>
            <a:pPr lvl="0"/>
            <a:r>
              <a:rPr/>
              <a:t>Développer des interfaces spécifiques</a:t>
            </a:r>
          </a:p>
          <a:p>
            <a:pPr lvl="1"/>
            <a:r>
              <a:rPr/>
              <a:t>Mettre un modèle en service</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Donc, tous programmeurs.euses ?</a:t>
            </a:r>
          </a:p>
          <a:p>
            <a:pPr lvl="0" indent="0" marL="0">
              <a:buNone/>
            </a:pPr>
          </a:p>
          <a:p>
            <a:pPr lvl="0"/>
            <a:r>
              <a:rPr/>
              <a:t>Non</a:t>
            </a:r>
          </a:p>
          <a:p>
            <a:pPr lvl="1"/>
            <a:r>
              <a:rPr/>
              <a:t>Et pas nécessairement en Python</a:t>
            </a:r>
          </a:p>
          <a:p>
            <a:pPr lvl="0"/>
            <a:r>
              <a:rPr/>
              <a:t>Mais une culture numérique devient indispensable</a:t>
            </a:r>
          </a:p>
          <a:p>
            <a:pPr lvl="0"/>
            <a:r>
              <a:rPr/>
              <a:t>Cela facilite les échanges</a:t>
            </a:r>
          </a:p>
          <a:p>
            <a:pPr lvl="0"/>
            <a:r>
              <a:rPr/>
              <a:t>Et une adaptation aux évolutions</a:t>
            </a:r>
          </a:p>
          <a:p>
            <a:pPr lvl="1"/>
            <a:r>
              <a:rPr/>
              <a:t>LLM, IA, tralala</a:t>
            </a:r>
          </a:p>
          <a:p>
            <a:pPr lvl="0" indent="0" marL="0">
              <a:buNone/>
            </a:pPr>
            <a:r>
              <a:rPr b="1"/>
              <a:t>Les LLM changent (un peu) la donne (???)</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 paysage en transformation</a:t>
            </a:r>
          </a:p>
        </p:txBody>
      </p:sp>
      <p:pic>
        <p:nvPicPr>
          <p:cNvPr descr="img/usagepythonshs.png" id="0" name="Picture 1"/>
          <p:cNvPicPr>
            <a:picLocks noGrp="1" noChangeAspect="1"/>
          </p:cNvPicPr>
          <p:nvPr/>
        </p:nvPicPr>
        <p:blipFill>
          <a:blip r:embed="rId2"/>
          <a:stretch>
            <a:fillRect/>
          </a:stretch>
        </p:blipFill>
        <p:spPr bwMode="auto">
          <a:xfrm>
            <a:off x="3568700" y="889000"/>
            <a:ext cx="5105400" cy="2997200"/>
          </a:xfrm>
          <a:prstGeom prst="rect">
            <a:avLst/>
          </a:prstGeom>
          <a:noFill/>
          <a:ln w="9525">
            <a:noFill/>
            <a:headEnd/>
            <a:tailEnd/>
          </a:ln>
        </p:spPr>
      </p:pic>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hlinkClick r:id="rId2"/>
              </a:rPr>
              <a:t>Pratiques numériques des chercheurs, M. Le Béchec, 2020</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Nous ne sommes pas égaux</a:t>
            </a:r>
          </a:p>
          <a:p>
            <a:pPr lvl="0" indent="0" marL="0">
              <a:buNone/>
            </a:pPr>
            <a:r>
              <a:rPr/>
              <a:t>Pour s’y mettre</a:t>
            </a:r>
          </a:p>
          <a:p>
            <a:pPr lvl="0"/>
            <a:r>
              <a:rPr/>
              <a:t>Des trajectoires différentes</a:t>
            </a:r>
          </a:p>
          <a:p>
            <a:pPr lvl="0"/>
            <a:r>
              <a:rPr/>
              <a:t>+/- familiarité à la programmation</a:t>
            </a:r>
          </a:p>
          <a:p>
            <a:pPr lvl="0" indent="0" marL="0">
              <a:buNone/>
            </a:pPr>
            <a:r>
              <a:rPr/>
              <a:t>Deux grandes philosophies :</a:t>
            </a:r>
          </a:p>
          <a:p>
            <a:pPr lvl="0"/>
            <a:r>
              <a:rPr/>
              <a:t>CLI : la ligne de commande (linux notamment)</a:t>
            </a:r>
          </a:p>
          <a:p>
            <a:pPr lvl="0"/>
            <a:r>
              <a:rPr/>
              <a:t>GUI : les interfaces graphiques (WYGIWYS)</a:t>
            </a:r>
          </a:p>
        </p:txBody>
      </p:sp>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Familiarité avec les instructions</a:t>
            </a:r>
          </a:p>
          <a:p>
            <a:pPr lvl="0" indent="0" marL="0">
              <a:buNone/>
            </a:pPr>
            <a:r>
              <a:rPr/>
              <a:t>La ligne de commande familiarise aux instructions écrites :</a:t>
            </a:r>
          </a:p>
          <a:p>
            <a:pPr lvl="0"/>
            <a:r>
              <a:rPr/>
              <a:t>Par exemple, </a:t>
            </a:r>
            <a:r>
              <a:rPr>
                <a:latin typeface="Courier"/>
              </a:rPr>
              <a:t>mkdir DOSSIER</a:t>
            </a:r>
            <a:r>
              <a:rPr/>
              <a:t> crée un dossier</a:t>
            </a:r>
          </a:p>
          <a:p>
            <a:pPr lvl="0"/>
            <a:r>
              <a:rPr>
                <a:hlinkClick r:id="rId2"/>
              </a:rPr>
              <a:t>Pour aller plus loin</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Dans les faits : une conception étendue</a:t>
            </a:r>
          </a:p>
          <a:p>
            <a:pPr lvl="0" indent="0" marL="0">
              <a:buNone/>
            </a:pPr>
            <a:r>
              <a:rPr/>
              <a:t>Différents usages et besoins</a:t>
            </a:r>
          </a:p>
        </p:txBody>
      </p:sp>
      <p:pic>
        <p:nvPicPr>
          <p:cNvPr descr="img/apprentissage.png" id="0" name="Picture 1"/>
          <p:cNvPicPr>
            <a:picLocks noGrp="1" noChangeAspect="1"/>
          </p:cNvPicPr>
          <p:nvPr/>
        </p:nvPicPr>
        <p:blipFill>
          <a:blip r:embed="rId2"/>
          <a:stretch>
            <a:fillRect/>
          </a:stretch>
        </p:blipFill>
        <p:spPr bwMode="auto">
          <a:xfrm>
            <a:off x="3810000" y="203200"/>
            <a:ext cx="4635500" cy="4381500"/>
          </a:xfrm>
          <a:prstGeom prst="rect">
            <a:avLst/>
          </a:prstGeom>
          <a:noFill/>
          <a:ln w="9525">
            <a:noFill/>
            <a:headEnd/>
            <a:tailEnd/>
          </a:ln>
        </p:spPr>
      </p:pic>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i="1"/>
              <a:t>Caveat</a:t>
            </a:r>
            <a:r>
              <a:rPr b="1"/>
              <a:t> avant de commencer</a:t>
            </a:r>
          </a:p>
          <a:p>
            <a:pPr lvl="0"/>
            <a:r>
              <a:rPr/>
              <a:t>Programmer ≠ tout savoir</a:t>
            </a:r>
          </a:p>
          <a:p>
            <a:pPr lvl="1"/>
            <a:r>
              <a:rPr/>
              <a:t>De nombreux domaines spécialisés (ML, NLP, Réseaux, …)</a:t>
            </a:r>
          </a:p>
          <a:p>
            <a:pPr lvl="0"/>
            <a:r>
              <a:rPr/>
              <a:t>Pas une baguette magique</a:t>
            </a:r>
          </a:p>
          <a:p>
            <a:pPr lvl="0"/>
            <a:r>
              <a:rPr/>
              <a:t>Courbe d’apprentissage potentiellement longue (mais…)</a:t>
            </a:r>
          </a:p>
          <a:p>
            <a:pPr lvl="0"/>
            <a:r>
              <a:rPr/>
              <a:t>Importance des ressources locales (collègues)</a:t>
            </a:r>
          </a:p>
        </p:txBody>
      </p:sp>
      <p:pic>
        <p:nvPicPr>
          <p:cNvPr descr="img/phdcomicbug.png" id="0" name="Picture 1"/>
          <p:cNvPicPr>
            <a:picLocks noGrp="1" noChangeAspect="1"/>
          </p:cNvPicPr>
          <p:nvPr/>
        </p:nvPicPr>
        <p:blipFill>
          <a:blip r:embed="rId2"/>
          <a:stretch>
            <a:fillRect/>
          </a:stretch>
        </p:blipFill>
        <p:spPr bwMode="auto">
          <a:xfrm>
            <a:off x="3568700" y="1282700"/>
            <a:ext cx="5105400" cy="2209800"/>
          </a:xfrm>
          <a:prstGeom prst="rect">
            <a:avLst/>
          </a:prstGeom>
          <a:noFill/>
          <a:ln w="9525">
            <a:noFill/>
            <a:headEnd/>
            <a:tailEnd/>
          </a:ln>
        </p:spPr>
      </p:pic>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Programmer ≠ data science</a:t>
            </a:r>
          </a:p>
        </p:txBody>
      </p:sp>
      <p:pic>
        <p:nvPicPr>
          <p:cNvPr descr="img/metrodatascience.png" id="0" name="Picture 1"/>
          <p:cNvPicPr>
            <a:picLocks noGrp="1" noChangeAspect="1"/>
          </p:cNvPicPr>
          <p:nvPr/>
        </p:nvPicPr>
        <p:blipFill>
          <a:blip r:embed="rId2"/>
          <a:stretch>
            <a:fillRect/>
          </a:stretch>
        </p:blipFill>
        <p:spPr bwMode="auto">
          <a:xfrm>
            <a:off x="3568700" y="736600"/>
            <a:ext cx="5105400" cy="33020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Déroulement de la formation</a:t>
            </a:r>
          </a:p>
          <a:p>
            <a:pPr lvl="0" indent="-342900" marL="342900">
              <a:buAutoNum type="arabicPeriod"/>
            </a:pPr>
            <a:r>
              <a:rPr/>
              <a:t>Pourquoi programmer ?</a:t>
            </a:r>
          </a:p>
          <a:p>
            <a:pPr lvl="0" indent="-342900" marL="342900">
              <a:buAutoNum type="arabicPeriod"/>
            </a:pPr>
            <a:r>
              <a:rPr/>
              <a:t>Les bases du langage Python</a:t>
            </a:r>
          </a:p>
          <a:p>
            <a:pPr lvl="0" indent="-342900" marL="342900">
              <a:buAutoNum type="arabicPeriod"/>
            </a:pPr>
            <a:r>
              <a:rPr/>
              <a:t>Bibliothèques &amp; Écosystème</a:t>
            </a:r>
          </a:p>
          <a:p>
            <a:pPr lvl="0" indent="-342900" marL="342900">
              <a:buAutoNum type="arabicPeriod"/>
            </a:pPr>
            <a:r>
              <a:rPr/>
              <a:t>Données tabulaires avec Pandas</a:t>
            </a:r>
          </a:p>
          <a:p>
            <a:pPr lvl="0" indent="-342900" marL="342900">
              <a:buAutoNum type="arabicPeriod"/>
            </a:pPr>
            <a:r>
              <a:rPr/>
              <a:t>Éléments sur les statistiques et visualisations</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Progresser ?</a:t>
            </a:r>
          </a:p>
          <a:p>
            <a:pPr lvl="0" indent="0" marL="0">
              <a:buNone/>
            </a:pPr>
            <a:r>
              <a:rPr/>
              <a:t>Pas en une fois</a:t>
            </a:r>
          </a:p>
          <a:p>
            <a:pPr lvl="0"/>
            <a:r>
              <a:rPr/>
              <a:t>Développer l’espace des possibles</a:t>
            </a:r>
          </a:p>
          <a:p>
            <a:pPr lvl="1"/>
            <a:r>
              <a:rPr/>
              <a:t>Bases du language et philosophie</a:t>
            </a:r>
          </a:p>
          <a:p>
            <a:pPr lvl="1"/>
            <a:r>
              <a:rPr/>
              <a:t>Des exemples de ce qu’il est possible de faire</a:t>
            </a:r>
          </a:p>
          <a:p>
            <a:pPr lvl="0"/>
            <a:r>
              <a:rPr/>
              <a:t>Identifier un usage pertinent pour soi</a:t>
            </a:r>
          </a:p>
          <a:p>
            <a:pPr lvl="1"/>
            <a:r>
              <a:rPr/>
              <a:t>Construire de manière itérative sa pratique</a:t>
            </a:r>
          </a:p>
          <a:p>
            <a:pPr lvl="0"/>
            <a:r>
              <a:rPr/>
              <a:t>Améliorer sa pratique</a:t>
            </a:r>
          </a:p>
          <a:p>
            <a:pPr lvl="1"/>
            <a:r>
              <a:rPr/>
              <a:t>Ajouter les bonnes pratiques de code / partage</a:t>
            </a:r>
          </a:p>
          <a:p>
            <a:pPr lvl="1"/>
            <a:r>
              <a:rPr/>
              <a:t>Renforcer les aspects “théoriques” et “esthétiques”</a:t>
            </a:r>
          </a:p>
        </p:txBody>
      </p:sp>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Valoriser les petites victoires</a:t>
            </a:r>
          </a:p>
        </p:txBody>
      </p:sp>
      <p:pic>
        <p:nvPicPr>
          <p:cNvPr descr="img/phcomicssolution.png" id="0" name="Picture 1"/>
          <p:cNvPicPr>
            <a:picLocks noGrp="1" noChangeAspect="1"/>
          </p:cNvPicPr>
          <p:nvPr/>
        </p:nvPicPr>
        <p:blipFill>
          <a:blip r:embed="rId2"/>
          <a:stretch>
            <a:fillRect/>
          </a:stretch>
        </p:blipFill>
        <p:spPr bwMode="auto">
          <a:xfrm>
            <a:off x="3568700" y="1282700"/>
            <a:ext cx="5105400" cy="2209800"/>
          </a:xfrm>
          <a:prstGeom prst="rect">
            <a:avLst/>
          </a:prstGeom>
          <a:noFill/>
          <a:ln w="9525">
            <a:noFill/>
            <a:headEnd/>
            <a:tailEnd/>
          </a:ln>
        </p:spPr>
      </p:pic>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Possibilité d’un vrai plaisir</a:t>
            </a:r>
          </a:p>
        </p:txBody>
      </p:sp>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Ressources</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book2.png" id="0" name="Picture 1"/>
          <p:cNvPicPr>
            <a:picLocks noGrp="1" noChangeAspect="1"/>
          </p:cNvPicPr>
          <p:nvPr/>
        </p:nvPicPr>
        <p:blipFill>
          <a:blip r:embed="rId2"/>
          <a:stretch>
            <a:fillRect/>
          </a:stretch>
        </p:blipFill>
        <p:spPr bwMode="auto">
          <a:xfrm>
            <a:off x="1143000" y="1193800"/>
            <a:ext cx="2667000" cy="3390900"/>
          </a:xfrm>
          <a:prstGeom prst="rect">
            <a:avLst/>
          </a:prstGeom>
          <a:noFill/>
          <a:ln w="9525">
            <a:noFill/>
            <a:headEnd/>
            <a:tailEnd/>
          </a:ln>
        </p:spPr>
      </p:pic>
      <p:pic>
        <p:nvPicPr>
          <p:cNvPr descr="img/pyshs.jpg" id="0" name="Picture 1"/>
          <p:cNvPicPr>
            <a:picLocks noGrp="1" noChangeAspect="1"/>
          </p:cNvPicPr>
          <p:nvPr/>
        </p:nvPicPr>
        <p:blipFill>
          <a:blip r:embed="rId3"/>
          <a:stretch>
            <a:fillRect/>
          </a:stretch>
        </p:blipFill>
        <p:spPr bwMode="auto">
          <a:xfrm>
            <a:off x="5575300" y="1193800"/>
            <a:ext cx="2184400" cy="3390900"/>
          </a:xfrm>
          <a:prstGeom prst="rect">
            <a:avLst/>
          </a:prstGeom>
          <a:noFill/>
          <a:ln w="9525">
            <a:noFill/>
            <a:headEnd/>
            <a:tailEnd/>
          </a:ln>
        </p:spPr>
      </p:pic>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hlinkClick r:id="rId2"/>
              </a:rPr>
              <a:t>Online : Python pour la data science, Lino Galiana</a:t>
            </a:r>
          </a:p>
          <a:p>
            <a:pPr lvl="0"/>
            <a:r>
              <a:rPr>
                <a:hlinkClick r:id="rId3"/>
              </a:rPr>
              <a:t>Online : Python for cultural studies, Melanie Walsh</a:t>
            </a:r>
          </a:p>
        </p:txBody>
      </p:sp>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Exécuter un script</a:t>
            </a:r>
          </a:p>
        </p:txBody>
      </p:sp>
      <p:sp>
        <p:nvSpPr>
          <p:cNvPr id="3" name="Content Placeholder 2"/>
          <p:cNvSpPr>
            <a:spLocks noGrp="1"/>
          </p:cNvSpPr>
          <p:nvPr>
            <p:ph idx="1"/>
          </p:nvPr>
        </p:nvSpPr>
        <p:spPr/>
        <p:txBody>
          <a:bodyPr/>
          <a:lstStyle/>
          <a:p>
            <a:pPr lvl="0" indent="0" marL="0">
              <a:spcBef>
                <a:spcPts val="3000"/>
              </a:spcBef>
              <a:buNone/>
            </a:pPr>
            <a:r>
              <a:rPr b="1"/>
              <a:t>C’est quoi un script ?</a:t>
            </a:r>
          </a:p>
          <a:p>
            <a:pPr lvl="0"/>
            <a:r>
              <a:rPr/>
              <a:t>Script : ensemble de lignes de code</a:t>
            </a:r>
          </a:p>
          <a:p>
            <a:pPr lvl="0"/>
            <a:r>
              <a:rPr/>
              <a:t>Exécuter : faire interpréter ce code par l’ordinateur.</a:t>
            </a:r>
          </a:p>
          <a:p>
            <a:pPr lvl="0" indent="0" marL="0">
              <a:buNone/>
            </a:pPr>
            <a:r>
              <a:rPr/>
              <a:t>Pour cela, il faut avoir :</a:t>
            </a:r>
          </a:p>
          <a:p>
            <a:pPr lvl="0"/>
            <a:r>
              <a:rPr/>
              <a:t>Python installé</a:t>
            </a:r>
          </a:p>
          <a:p>
            <a:pPr lvl="0"/>
            <a:r>
              <a:rPr/>
              <a:t>Un endroit où écrire le langage</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Python comme logiciel</a:t>
            </a: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Dans un fichier texte (+ Integrated (I)DE)</a:t>
            </a:r>
          </a:p>
          <a:p>
            <a:pPr lvl="0"/>
            <a:r>
              <a:rPr/>
              <a:t>Dans le “logiciel” Python (console interactive)</a:t>
            </a:r>
          </a:p>
          <a:p>
            <a:pPr lvl="0"/>
            <a:r>
              <a:rPr/>
              <a:t>Dans un Notebook (Interactive (I)DE)</a:t>
            </a:r>
          </a:p>
        </p:txBody>
      </p:sp>
      <p:pic>
        <p:nvPicPr>
          <p:cNvPr descr="img/architecture.png" id="0" name="Picture 1"/>
          <p:cNvPicPr>
            <a:picLocks noGrp="1" noChangeAspect="1"/>
          </p:cNvPicPr>
          <p:nvPr/>
        </p:nvPicPr>
        <p:blipFill>
          <a:blip r:embed="rId2"/>
          <a:stretch>
            <a:fillRect/>
          </a:stretch>
        </p:blipFill>
        <p:spPr bwMode="auto">
          <a:xfrm>
            <a:off x="5638800" y="1193800"/>
            <a:ext cx="2070100" cy="3390900"/>
          </a:xfrm>
          <a:prstGeom prst="rect">
            <a:avLst/>
          </a:prstGeom>
          <a:noFill/>
          <a:ln w="9525">
            <a:noFill/>
            <a:headEnd/>
            <a:tailEnd/>
          </a:ln>
        </p:spPr>
      </p:pic>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Notebooks computationnels ?</a:t>
            </a:r>
          </a:p>
          <a:p>
            <a:pPr lvl="0" indent="0" marL="0">
              <a:buNone/>
            </a:pPr>
            <a:r>
              <a:rPr/>
              <a:t>Philosophie générale de la programmation lettrée</a:t>
            </a:r>
          </a:p>
        </p:txBody>
      </p:sp>
      <p:pic>
        <p:nvPicPr>
          <p:cNvPr descr="img/jupyter.png" id="0" name="Picture 1"/>
          <p:cNvPicPr>
            <a:picLocks noGrp="1" noChangeAspect="1"/>
          </p:cNvPicPr>
          <p:nvPr/>
        </p:nvPicPr>
        <p:blipFill>
          <a:blip r:embed="rId2"/>
          <a:stretch>
            <a:fillRect/>
          </a:stretch>
        </p:blipFill>
        <p:spPr bwMode="auto">
          <a:xfrm>
            <a:off x="3568700" y="800100"/>
            <a:ext cx="5105400" cy="32004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D’abord</a:t>
            </a:r>
          </a:p>
          <a:p>
            <a:pPr lvl="0"/>
            <a:r>
              <a:rPr/>
              <a:t>D’abord répondre à 3 questions</a:t>
            </a:r>
          </a:p>
          <a:p>
            <a:pPr lvl="1" indent="-342900" marL="685800">
              <a:buAutoNum type="arabicPeriod"/>
            </a:pPr>
            <a:r>
              <a:rPr/>
              <a:t>Pourquoi programmer (en recherche) ?</a:t>
            </a:r>
          </a:p>
          <a:p>
            <a:pPr lvl="1" indent="-342900" marL="685800">
              <a:buAutoNum type="arabicPeriod"/>
            </a:pPr>
            <a:r>
              <a:rPr/>
              <a:t>Pourquoi Python ?</a:t>
            </a:r>
          </a:p>
          <a:p>
            <a:pPr lvl="1" indent="-342900" marL="685800">
              <a:buAutoNum type="arabicPeriod"/>
            </a:pPr>
            <a:r>
              <a:rPr/>
              <a:t>Comment s’y mettre ?</a:t>
            </a:r>
          </a:p>
          <a:p>
            <a:pPr lvl="0"/>
            <a:r>
              <a:rPr/>
              <a:t>Puis lancer un script</a:t>
            </a:r>
          </a:p>
          <a:p>
            <a:pPr lvl="1" indent="-342900" marL="685800">
              <a:buAutoNum type="arabicPeriod"/>
            </a:pPr>
            <a:r>
              <a:rPr/>
              <a:t>C’est quoi un script ?</a:t>
            </a:r>
          </a:p>
          <a:p>
            <a:pPr lvl="1" indent="-342900" marL="685800">
              <a:buAutoNum type="arabicPeriod"/>
            </a:pPr>
            <a:r>
              <a:rPr/>
              <a:t>Pourquoi les notebooks computationnels ?</a:t>
            </a:r>
          </a:p>
          <a:p>
            <a:pPr lvl="0"/>
            <a:r>
              <a:rPr/>
              <a:t>Quelques démos</a:t>
            </a:r>
          </a:p>
        </p:txBody>
      </p:sp>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hlinkClick r:id="rId2"/>
              </a:rPr>
              <a:t>Préprint : Du laboratoire à Jupyter : La trajectoire d’un instrument logiciel libre de la science ouverte, 2023</a:t>
            </a:r>
          </a:p>
        </p:txBody>
      </p:sp>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Au-delà : la programmation en recherche</a:t>
            </a:r>
          </a:p>
          <a:p>
            <a:pPr lvl="0" indent="0" marL="0">
              <a:buNone/>
            </a:pPr>
            <a:r>
              <a:rPr/>
              <a:t>Le notebook n’est qu’un élément</a:t>
            </a:r>
          </a:p>
          <a:p>
            <a:pPr lvl="0"/>
            <a:r>
              <a:rPr/>
              <a:t>D’une perspective ordinateur</a:t>
            </a:r>
          </a:p>
          <a:p>
            <a:pPr lvl="1"/>
            <a:r>
              <a:rPr/>
              <a:t>Read-Eval-Print loop (REPL)</a:t>
            </a:r>
          </a:p>
          <a:p>
            <a:pPr lvl="0"/>
            <a:r>
              <a:rPr/>
              <a:t>Vers une perspective de utilisateur</a:t>
            </a:r>
          </a:p>
          <a:p>
            <a:pPr lvl="1"/>
            <a:r>
              <a:rPr/>
              <a:t>Write-Eval-Think-Loop (WETL)</a:t>
            </a:r>
          </a:p>
          <a:p>
            <a:pPr lvl="0" indent="0" marL="0">
              <a:buNone/>
            </a:pPr>
            <a:r>
              <a:rPr>
                <a:hlinkClick r:id="rId2"/>
              </a:rPr>
              <a:t>Granger, Brian E., and Fernando Perez. 2021. “Jupyter: Thinking and Storytelling with Code and Data.” Computing in Science and Engineering 23 (2): 7–14.</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Quel IDE choisir</a:t>
            </a:r>
          </a:p>
          <a:p>
            <a:pPr lvl="0" indent="0" marL="0">
              <a:buNone/>
            </a:pPr>
            <a:r>
              <a:rPr/>
              <a:t>Interactive Design Environnment</a:t>
            </a:r>
          </a:p>
          <a:p>
            <a:pPr lvl="0"/>
            <a:r>
              <a:rPr/>
              <a:t>un (simple) éditeur de texte</a:t>
            </a:r>
          </a:p>
          <a:p>
            <a:pPr lvl="0"/>
            <a:r>
              <a:rPr/>
              <a:t>un IDE complet (VS Code)</a:t>
            </a:r>
          </a:p>
          <a:p>
            <a:pPr lvl="0"/>
            <a:r>
              <a:rPr/>
              <a:t>un environnement Jupyter</a:t>
            </a:r>
          </a:p>
          <a:p>
            <a:pPr lvl="0" indent="0" marL="0">
              <a:buNone/>
            </a:pPr>
            <a:r>
              <a:rPr/>
              <a:t>Ce que ça change ?</a:t>
            </a:r>
          </a:p>
          <a:p>
            <a:pPr lvl="0"/>
            <a:r>
              <a:rPr/>
              <a:t>Plus d’options (coloration, mise en forme)</a:t>
            </a:r>
          </a:p>
          <a:p>
            <a:pPr lvl="0"/>
            <a:r>
              <a:rPr/>
              <a:t>Plus de complexité…</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Nous : notebooks Jupyter</a:t>
            </a:r>
          </a:p>
          <a:p>
            <a:pPr lvl="0" indent="0" marL="0">
              <a:buNone/>
            </a:pPr>
            <a:r>
              <a:rPr/>
              <a:t>Avantages :</a:t>
            </a:r>
          </a:p>
          <a:p>
            <a:pPr lvl="0"/>
            <a:r>
              <a:rPr/>
              <a:t>Ludique et interactif</a:t>
            </a:r>
          </a:p>
          <a:p>
            <a:pPr lvl="0"/>
            <a:r>
              <a:rPr/>
              <a:t>Avoir tous les éléments au même endroit</a:t>
            </a:r>
          </a:p>
          <a:p>
            <a:pPr lvl="0"/>
            <a:r>
              <a:rPr/>
              <a:t>Très utilisés (</a:t>
            </a:r>
            <a:r>
              <a:rPr>
                <a:hlinkClick r:id="rId2"/>
              </a:rPr>
              <a:t>“Ten computer codes that transformed science”, Nature, 2021</a:t>
            </a:r>
            <a:r>
              <a:rPr/>
              <a:t>)</a:t>
            </a:r>
          </a:p>
          <a:p>
            <a:pPr lvl="0" indent="0" marL="0">
              <a:buNone/>
            </a:pPr>
            <a:r>
              <a:rPr/>
              <a:t>Quelques limites :</a:t>
            </a:r>
          </a:p>
          <a:p>
            <a:pPr lvl="0"/>
            <a:r>
              <a:rPr/>
              <a:t>Orde d’exécution des cellules</a:t>
            </a:r>
          </a:p>
          <a:p>
            <a:pPr lvl="0"/>
            <a:r>
              <a:rPr/>
              <a:t>Vite confus</a:t>
            </a:r>
          </a:p>
          <a:p>
            <a:pPr lvl="0" indent="0" marL="0">
              <a:buNone/>
            </a:pPr>
            <a:r>
              <a:rPr/>
              <a:t>Si vous voulez des critiques : </a:t>
            </a:r>
            <a:r>
              <a:rPr>
                <a:hlinkClick r:id="rId3"/>
              </a:rPr>
              <a:t>I don’t like notebooks.- Joel Grus</a:t>
            </a:r>
          </a:p>
        </p:txBody>
      </p:sp>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Anaconda : un environnement intégré de data science</a:t>
            </a:r>
          </a:p>
        </p:txBody>
      </p:sp>
      <p:pic>
        <p:nvPicPr>
          <p:cNvPr descr="img/anaconda.png" id="0" name="Picture 1"/>
          <p:cNvPicPr>
            <a:picLocks noGrp="1" noChangeAspect="1"/>
          </p:cNvPicPr>
          <p:nvPr/>
        </p:nvPicPr>
        <p:blipFill>
          <a:blip r:embed="rId2"/>
          <a:stretch>
            <a:fillRect/>
          </a:stretch>
        </p:blipFill>
        <p:spPr bwMode="auto">
          <a:xfrm>
            <a:off x="3568700" y="800100"/>
            <a:ext cx="5105400" cy="3200400"/>
          </a:xfrm>
          <a:prstGeom prst="rect">
            <a:avLst/>
          </a:prstGeom>
          <a:noFill/>
          <a:ln w="9525">
            <a:noFill/>
            <a:headEnd/>
            <a:tailEnd/>
          </a:ln>
        </p:spPr>
      </p:pic>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Multiplier les environnements</a:t>
            </a:r>
          </a:p>
          <a:p>
            <a:pPr lvl="0" indent="0" marL="0">
              <a:buNone/>
            </a:pPr>
            <a:r>
              <a:rPr/>
              <a:t>Un programme/logiciel :</a:t>
            </a:r>
          </a:p>
          <a:p>
            <a:pPr lvl="0"/>
            <a:r>
              <a:rPr/>
              <a:t>comprend du code</a:t>
            </a:r>
          </a:p>
          <a:p>
            <a:pPr lvl="0"/>
            <a:r>
              <a:rPr/>
              <a:t>et dépend d’autres codes (des bibliothèques)</a:t>
            </a:r>
          </a:p>
          <a:p>
            <a:pPr lvl="0" indent="0" marL="0">
              <a:buNone/>
            </a:pPr>
            <a:r>
              <a:rPr/>
              <a:t>Nécessité d’installer ces bibliothèques qui constituent un environnement</a:t>
            </a:r>
          </a:p>
          <a:p>
            <a:pPr lvl="0" indent="0" marL="0">
              <a:buNone/>
            </a:pPr>
            <a:r>
              <a:rPr/>
              <a:t>Vous pouvez avoir plusieurs environnements virtuels</a:t>
            </a:r>
          </a:p>
          <a:p>
            <a:pPr lvl="0"/>
            <a:r>
              <a:rPr/>
              <a:t>Anaconda gère ces environnements</a:t>
            </a:r>
          </a:p>
        </p:txBody>
      </p:sp>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Petite remarque sur ChatGPT&amp;co</a:t>
            </a:r>
          </a:p>
          <a:p>
            <a:pPr lvl="0"/>
            <a:r>
              <a:rPr/>
              <a:t>de plus en plus intégré dans la pratique</a:t>
            </a:r>
          </a:p>
          <a:p>
            <a:pPr lvl="1"/>
            <a:r>
              <a:rPr/>
              <a:t>et dans les outils (Copilot, </a:t>
            </a:r>
            <a:r>
              <a:rPr>
                <a:hlinkClick r:id="rId2"/>
              </a:rPr>
              <a:t>Codeium</a:t>
            </a:r>
            <a:r>
              <a:rPr/>
              <a:t>, …)</a:t>
            </a:r>
          </a:p>
          <a:p>
            <a:pPr lvl="0"/>
            <a:r>
              <a:rPr/>
              <a:t>utile &amp; pertinent de les utiliser</a:t>
            </a:r>
          </a:p>
          <a:p>
            <a:pPr lvl="0"/>
            <a:r>
              <a:rPr/>
              <a:t>ne remplace pas la capaciter de structurer du code</a:t>
            </a:r>
          </a:p>
          <a:p>
            <a:pPr lvl="0" indent="0" marL="0">
              <a:buNone/>
            </a:pPr>
            <a:r>
              <a:rPr/>
              <a:t>La programmation scientifique est surtout reprendre et modifier du code, il faut donc le rendre </a:t>
            </a:r>
            <a:r>
              <a:rPr b="1"/>
              <a:t>habitable</a:t>
            </a:r>
            <a:r>
              <a:rPr/>
              <a:t>.</a:t>
            </a:r>
          </a:p>
        </p:txBody>
      </p:sp>
    </p:spTree>
  </p:cSl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Maintenant : exécutons des scripts</a:t>
            </a:r>
          </a:p>
          <a:p>
            <a:pPr lvl="0" indent="0" marL="0">
              <a:buNone/>
            </a:pPr>
            <a:r>
              <a:rPr/>
              <a:t>Quelques démos :</a:t>
            </a:r>
          </a:p>
          <a:p>
            <a:pPr lvl="0"/>
            <a:r>
              <a:rPr/>
              <a:t>le script que nous allons disséquer</a:t>
            </a:r>
          </a:p>
          <a:p>
            <a:pPr lvl="0"/>
            <a:r>
              <a:rPr/>
              <a:t>une démo d’analyse de données</a:t>
            </a:r>
          </a:p>
          <a:p>
            <a:pPr lvl="0"/>
            <a:r>
              <a:rPr/>
              <a:t>une démo de construction d’un réseau</a:t>
            </a:r>
          </a:p>
          <a:p>
            <a:pPr lvl="0"/>
            <a:r>
              <a:rPr/>
              <a:t>une démo d’une petite application</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Pourquoi programmer ?</a:t>
            </a:r>
          </a:p>
        </p:txBody>
      </p:sp>
      <p:sp>
        <p:nvSpPr>
          <p:cNvPr id="3" name="Content Placeholder 2"/>
          <p:cNvSpPr>
            <a:spLocks noGrp="1"/>
          </p:cNvSpPr>
          <p:nvPr>
            <p:ph idx="1"/>
          </p:nvPr>
        </p:nvSpPr>
        <p:spPr/>
        <p:txBody>
          <a:bodyPr/>
          <a:lstStyle/>
          <a:p>
            <a:pPr lvl="0" indent="0" marL="0">
              <a:buNone/>
            </a:pPr>
            <a:r>
              <a:rPr i="1"/>
              <a:t>“Certains disent « Il faut coder », d’autres rétorquent « Il faut décoder »”</a:t>
            </a:r>
            <a:r>
              <a:rPr/>
              <a:t> (Cardon, 2019)</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numérisation de la science</a:t>
            </a:r>
          </a:p>
          <a:p>
            <a:pPr lvl="0"/>
            <a:r>
              <a:rPr/>
              <a:t>Numérisation comme point de passage obligé</a:t>
            </a:r>
          </a:p>
          <a:p>
            <a:pPr lvl="1"/>
            <a:r>
              <a:rPr>
                <a:hlinkClick r:id="rId2"/>
              </a:rPr>
              <a:t>“</a:t>
            </a:r>
            <a:r>
              <a:rPr i="1">
                <a:hlinkClick r:id="rId3"/>
              </a:rPr>
              <a:t>L’historien de demain sera programmeur ou ne sera plus</a:t>
            </a:r>
            <a:r>
              <a:rPr>
                <a:hlinkClick r:id="rId4"/>
              </a:rPr>
              <a:t>” (Emmanuel Le Roy Ladurie, 1968)</a:t>
            </a:r>
          </a:p>
          <a:p>
            <a:pPr lvl="1"/>
            <a:r>
              <a:rPr>
                <a:hlinkClick r:id="rId5"/>
              </a:rPr>
              <a:t>“</a:t>
            </a:r>
            <a:r>
              <a:rPr i="1">
                <a:hlinkClick r:id="rId6"/>
              </a:rPr>
              <a:t>De la poussière à la lumière bleue</a:t>
            </a:r>
            <a:r>
              <a:rPr>
                <a:hlinkClick r:id="rId7"/>
              </a:rPr>
              <a:t>” de Caroline Muller et Frédéric Clavert, Signata, 2021</a:t>
            </a:r>
          </a:p>
          <a:p>
            <a:pPr lvl="0"/>
            <a:r>
              <a:rPr/>
              <a:t>Croissance et circulation des données</a:t>
            </a:r>
          </a:p>
          <a:p>
            <a:pPr lvl="1"/>
            <a:r>
              <a:rPr/>
              <a:t>Comment les actionner ?</a:t>
            </a:r>
          </a:p>
          <a:p>
            <a:pPr lvl="0"/>
            <a:r>
              <a:rPr/>
              <a:t>Courant profond et puissant de la science ouverte</a:t>
            </a:r>
          </a:p>
          <a:p>
            <a:pPr lvl="1"/>
            <a:r>
              <a:rPr/>
              <a:t>reproductibilité</a:t>
            </a:r>
          </a:p>
          <a:p>
            <a:pPr lvl="0"/>
            <a:r>
              <a:rPr/>
              <a:t>Nouvelles méthodes &amp; terrains en SHS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pour les SHS</dc:title>
  <dc:creator>Émilien Schultz</dc:creator>
  <cp:keywords/>
  <dcterms:created xsi:type="dcterms:W3CDTF">2024-12-13T09:30:23Z</dcterms:created>
  <dcterms:modified xsi:type="dcterms:W3CDTF">2024-12-13T09:30:23Z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2024-12-12</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ubtitle">
    <vt:lpwstr>Pourquoi programmer en Python ?</vt:lpwstr>
  </property>
  <property fmtid="{D5CDD505-2E9C-101B-9397-08002B2CF9AE}" pid="11" name="toc-title">
    <vt:lpwstr>Table of contents</vt:lpwstr>
  </property>
</Properties>
</file>